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0180F1-0B1F-4E7A-80A4-00BF9548CC86}" type="doc">
      <dgm:prSet loTypeId="urn:microsoft.com/office/officeart/2008/layout/PictureStrips" loCatId="list" qsTypeId="urn:microsoft.com/office/officeart/2005/8/quickstyle/simple1" qsCatId="simple" csTypeId="urn:microsoft.com/office/officeart/2005/8/colors/accent0_1" csCatId="mainScheme" phldr="1"/>
      <dgm:spPr/>
      <dgm:t>
        <a:bodyPr/>
        <a:lstStyle/>
        <a:p>
          <a:endParaRPr lang="es-ES"/>
        </a:p>
      </dgm:t>
    </dgm:pt>
    <dgm:pt modelId="{D2439C3A-D7C9-451C-881F-C761ECA343CA}">
      <dgm:prSet phldrT="[Texto]" custT="1"/>
      <dgm:spPr/>
      <dgm:t>
        <a:bodyPr/>
        <a:lstStyle/>
        <a:p>
          <a:r>
            <a:rPr lang="es-MX" sz="1800" b="1" i="1" dirty="0" smtClean="0"/>
            <a:t>Agujero en la capa de ozono: </a:t>
          </a:r>
          <a:r>
            <a:rPr lang="es-MX" sz="1800" dirty="0" smtClean="0"/>
            <a:t>Desde la década de 1970 se ha detectado una reducción de la capa de ozono estratosférico. Esto se debe a causas naturales y a causa de la actividad del hombre. Como consecuencias en humanos: cáncer de piel, cataratas y daños en el sistema inmunológico, en la naturaleza, en cultivos y bosques sensibles a los UV-B, daños en la estructura de ADN u oxidación, y reducción de las poblaciones de plancton de las zonas fóticas en los océanos</a:t>
          </a:r>
          <a:endParaRPr lang="es-ES" sz="1800" dirty="0"/>
        </a:p>
      </dgm:t>
    </dgm:pt>
    <dgm:pt modelId="{B968DE7A-A543-4657-8D66-82691B144A2C}" type="parTrans" cxnId="{6CA74C61-6FCF-4CFD-9F07-D306094F7037}">
      <dgm:prSet/>
      <dgm:spPr/>
      <dgm:t>
        <a:bodyPr/>
        <a:lstStyle/>
        <a:p>
          <a:endParaRPr lang="es-ES"/>
        </a:p>
      </dgm:t>
    </dgm:pt>
    <dgm:pt modelId="{01F88276-CDEA-4C0A-9B9A-4F187386FCA9}" type="sibTrans" cxnId="{6CA74C61-6FCF-4CFD-9F07-D306094F7037}">
      <dgm:prSet/>
      <dgm:spPr/>
      <dgm:t>
        <a:bodyPr/>
        <a:lstStyle/>
        <a:p>
          <a:endParaRPr lang="es-ES"/>
        </a:p>
      </dgm:t>
    </dgm:pt>
    <dgm:pt modelId="{6D2F9C62-3C24-42F4-877F-5FECDABF2FF5}">
      <dgm:prSet custT="1"/>
      <dgm:spPr/>
      <dgm:t>
        <a:bodyPr/>
        <a:lstStyle/>
        <a:p>
          <a:r>
            <a:rPr lang="es-MX" sz="1800" b="1" i="1" dirty="0" smtClean="0"/>
            <a:t>Lluvia ácida: </a:t>
          </a:r>
          <a:r>
            <a:rPr lang="es-MX" sz="1800" dirty="0" smtClean="0"/>
            <a:t>La lluvia ácida es una precipitación de cualquier tipo con altos niveles de ácido nítrico o ácido sulfúrico que también puede ocurrir en forma de nieve, niebla, rocío, o pequeñas partículas de material seco que se deposita en la tierra. Es causada por la emisión de dióxido de azufre y óxidos de nitrógeno que reaccionan con las moléculas de agua formando ácido. Las lluvias ácidas tienen un impacto negativo para el suelo, la vida acuática, los bosques y en menor medida a la salud humana. En el suelo los altos niveles de pH matan a los microbios,137 liberan toxinas como el aluminio, y filtran nutrientes esenciales y minerales como el magnesio.</a:t>
          </a:r>
          <a:endParaRPr lang="en-US" sz="1800" dirty="0"/>
        </a:p>
      </dgm:t>
    </dgm:pt>
    <dgm:pt modelId="{A0FF857C-9CA6-478A-8996-E5A2A8C6DA3B}" type="parTrans" cxnId="{F223FAE4-12BF-43C7-97CC-EB402D84D9ED}">
      <dgm:prSet/>
      <dgm:spPr/>
      <dgm:t>
        <a:bodyPr/>
        <a:lstStyle/>
        <a:p>
          <a:endParaRPr lang="es-ES"/>
        </a:p>
      </dgm:t>
    </dgm:pt>
    <dgm:pt modelId="{D3D1FFB0-4635-47EA-9E59-0F3273B8526C}" type="sibTrans" cxnId="{F223FAE4-12BF-43C7-97CC-EB402D84D9ED}">
      <dgm:prSet/>
      <dgm:spPr/>
      <dgm:t>
        <a:bodyPr/>
        <a:lstStyle/>
        <a:p>
          <a:endParaRPr lang="es-ES"/>
        </a:p>
      </dgm:t>
    </dgm:pt>
    <dgm:pt modelId="{39B480D6-6C7D-4BE9-806F-50319B6CE548}" type="pres">
      <dgm:prSet presAssocID="{430180F1-0B1F-4E7A-80A4-00BF9548CC86}" presName="Name0" presStyleCnt="0">
        <dgm:presLayoutVars>
          <dgm:dir/>
          <dgm:resizeHandles val="exact"/>
        </dgm:presLayoutVars>
      </dgm:prSet>
      <dgm:spPr/>
    </dgm:pt>
    <dgm:pt modelId="{3F6B0B08-92CB-48A2-B9C9-2661F53579F4}" type="pres">
      <dgm:prSet presAssocID="{D2439C3A-D7C9-451C-881F-C761ECA343CA}" presName="composite" presStyleCnt="0"/>
      <dgm:spPr/>
    </dgm:pt>
    <dgm:pt modelId="{96032232-B78D-4C50-B7F9-6DFC792C7BAF}" type="pres">
      <dgm:prSet presAssocID="{D2439C3A-D7C9-451C-881F-C761ECA343CA}" presName="rect1" presStyleLbl="trAlignAcc1" presStyleIdx="0" presStyleCnt="2" custScaleX="106309" custLinFactNeighborX="2838" custLinFactNeighborY="-1135">
        <dgm:presLayoutVars>
          <dgm:bulletEnabled val="1"/>
        </dgm:presLayoutVars>
      </dgm:prSet>
      <dgm:spPr/>
      <dgm:t>
        <a:bodyPr/>
        <a:lstStyle/>
        <a:p>
          <a:endParaRPr lang="es-ES"/>
        </a:p>
      </dgm:t>
    </dgm:pt>
    <dgm:pt modelId="{7DA58F81-1755-423C-AEF8-1945DFD6AFEC}" type="pres">
      <dgm:prSet presAssocID="{D2439C3A-D7C9-451C-881F-C761ECA343CA}" presName="rect2" presStyleLbl="fgImgPlace1" presStyleIdx="0" presStyleCnt="2" custScaleX="149618" custLinFactNeighborX="-35034" custLinFactNeighborY="5013"/>
      <dgm:spPr>
        <a:blipFill rotWithShape="1">
          <a:blip xmlns:r="http://schemas.openxmlformats.org/officeDocument/2006/relationships" r:embed="rId1"/>
          <a:stretch>
            <a:fillRect/>
          </a:stretch>
        </a:blipFill>
      </dgm:spPr>
    </dgm:pt>
    <dgm:pt modelId="{C5811838-E196-40F2-B0AD-E091DA59618B}" type="pres">
      <dgm:prSet presAssocID="{01F88276-CDEA-4C0A-9B9A-4F187386FCA9}" presName="sibTrans" presStyleCnt="0"/>
      <dgm:spPr/>
    </dgm:pt>
    <dgm:pt modelId="{F7EB4234-AE36-44A7-B805-953A292A6568}" type="pres">
      <dgm:prSet presAssocID="{6D2F9C62-3C24-42F4-877F-5FECDABF2FF5}" presName="composite" presStyleCnt="0"/>
      <dgm:spPr/>
    </dgm:pt>
    <dgm:pt modelId="{AE1B8D08-3E8B-4AC0-88C5-71AD9AF7B24D}" type="pres">
      <dgm:prSet presAssocID="{6D2F9C62-3C24-42F4-877F-5FECDABF2FF5}" presName="rect1" presStyleLbl="trAlignAcc1" presStyleIdx="1" presStyleCnt="2" custScaleX="109821" custScaleY="128080" custLinFactNeighborX="2844" custLinFactNeighborY="-8531">
        <dgm:presLayoutVars>
          <dgm:bulletEnabled val="1"/>
        </dgm:presLayoutVars>
      </dgm:prSet>
      <dgm:spPr/>
    </dgm:pt>
    <dgm:pt modelId="{1068702A-0993-4828-A22C-0F27F766AF0C}" type="pres">
      <dgm:prSet presAssocID="{6D2F9C62-3C24-42F4-877F-5FECDABF2FF5}" presName="rect2" presStyleLbl="fgImgPlace1" presStyleIdx="1" presStyleCnt="2" custScaleX="156070" custLinFactNeighborX="-33653" custLinFactNeighborY="-3361"/>
      <dgm:spPr>
        <a:blipFill rotWithShape="1">
          <a:blip xmlns:r="http://schemas.openxmlformats.org/officeDocument/2006/relationships" r:embed="rId2"/>
          <a:stretch>
            <a:fillRect/>
          </a:stretch>
        </a:blipFill>
      </dgm:spPr>
    </dgm:pt>
  </dgm:ptLst>
  <dgm:cxnLst>
    <dgm:cxn modelId="{7723B930-312E-4B2E-AB7C-5A1CF6C9BA79}" type="presOf" srcId="{6D2F9C62-3C24-42F4-877F-5FECDABF2FF5}" destId="{AE1B8D08-3E8B-4AC0-88C5-71AD9AF7B24D}" srcOrd="0" destOrd="0" presId="urn:microsoft.com/office/officeart/2008/layout/PictureStrips"/>
    <dgm:cxn modelId="{6CA74C61-6FCF-4CFD-9F07-D306094F7037}" srcId="{430180F1-0B1F-4E7A-80A4-00BF9548CC86}" destId="{D2439C3A-D7C9-451C-881F-C761ECA343CA}" srcOrd="0" destOrd="0" parTransId="{B968DE7A-A543-4657-8D66-82691B144A2C}" sibTransId="{01F88276-CDEA-4C0A-9B9A-4F187386FCA9}"/>
    <dgm:cxn modelId="{3814B933-05B1-4671-8EF1-1AE2206F30E3}" type="presOf" srcId="{430180F1-0B1F-4E7A-80A4-00BF9548CC86}" destId="{39B480D6-6C7D-4BE9-806F-50319B6CE548}" srcOrd="0" destOrd="0" presId="urn:microsoft.com/office/officeart/2008/layout/PictureStrips"/>
    <dgm:cxn modelId="{F223FAE4-12BF-43C7-97CC-EB402D84D9ED}" srcId="{430180F1-0B1F-4E7A-80A4-00BF9548CC86}" destId="{6D2F9C62-3C24-42F4-877F-5FECDABF2FF5}" srcOrd="1" destOrd="0" parTransId="{A0FF857C-9CA6-478A-8996-E5A2A8C6DA3B}" sibTransId="{D3D1FFB0-4635-47EA-9E59-0F3273B8526C}"/>
    <dgm:cxn modelId="{862A0869-2070-49F4-9132-AC89A6CB1867}" type="presOf" srcId="{D2439C3A-D7C9-451C-881F-C761ECA343CA}" destId="{96032232-B78D-4C50-B7F9-6DFC792C7BAF}" srcOrd="0" destOrd="0" presId="urn:microsoft.com/office/officeart/2008/layout/PictureStrips"/>
    <dgm:cxn modelId="{8BDF7F61-3D10-4104-8B0B-1D484C290B0E}" type="presParOf" srcId="{39B480D6-6C7D-4BE9-806F-50319B6CE548}" destId="{3F6B0B08-92CB-48A2-B9C9-2661F53579F4}" srcOrd="0" destOrd="0" presId="urn:microsoft.com/office/officeart/2008/layout/PictureStrips"/>
    <dgm:cxn modelId="{C696DE4B-2296-4894-8860-7E3ED988B5C0}" type="presParOf" srcId="{3F6B0B08-92CB-48A2-B9C9-2661F53579F4}" destId="{96032232-B78D-4C50-B7F9-6DFC792C7BAF}" srcOrd="0" destOrd="0" presId="urn:microsoft.com/office/officeart/2008/layout/PictureStrips"/>
    <dgm:cxn modelId="{4F197E1B-FD9F-496A-BCDF-A1B6791046A1}" type="presParOf" srcId="{3F6B0B08-92CB-48A2-B9C9-2661F53579F4}" destId="{7DA58F81-1755-423C-AEF8-1945DFD6AFEC}" srcOrd="1" destOrd="0" presId="urn:microsoft.com/office/officeart/2008/layout/PictureStrips"/>
    <dgm:cxn modelId="{45BA4270-51DD-4895-AFF1-83838A7ECAF0}" type="presParOf" srcId="{39B480D6-6C7D-4BE9-806F-50319B6CE548}" destId="{C5811838-E196-40F2-B0AD-E091DA59618B}" srcOrd="1" destOrd="0" presId="urn:microsoft.com/office/officeart/2008/layout/PictureStrips"/>
    <dgm:cxn modelId="{29C6040D-1B61-418D-B22A-47005B6842FC}" type="presParOf" srcId="{39B480D6-6C7D-4BE9-806F-50319B6CE548}" destId="{F7EB4234-AE36-44A7-B805-953A292A6568}" srcOrd="2" destOrd="0" presId="urn:microsoft.com/office/officeart/2008/layout/PictureStrips"/>
    <dgm:cxn modelId="{95719024-C958-463A-A455-1809ED8866FF}" type="presParOf" srcId="{F7EB4234-AE36-44A7-B805-953A292A6568}" destId="{AE1B8D08-3E8B-4AC0-88C5-71AD9AF7B24D}" srcOrd="0" destOrd="0" presId="urn:microsoft.com/office/officeart/2008/layout/PictureStrips"/>
    <dgm:cxn modelId="{EF105FF6-7349-41BA-8FF7-68FD30B06C24}" type="presParOf" srcId="{F7EB4234-AE36-44A7-B805-953A292A6568}" destId="{1068702A-0993-4828-A22C-0F27F766AF0C}"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32232-B78D-4C50-B7F9-6DFC792C7BAF}">
      <dsp:nvSpPr>
        <dsp:cNvPr id="0" name=""/>
        <dsp:cNvSpPr/>
      </dsp:nvSpPr>
      <dsp:spPr>
        <a:xfrm>
          <a:off x="1645741" y="402735"/>
          <a:ext cx="7828930" cy="2301348"/>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58780" tIns="68580" rIns="68580" bIns="68580" numCol="1" spcCol="1270" anchor="ctr" anchorCtr="0">
          <a:noAutofit/>
        </a:bodyPr>
        <a:lstStyle/>
        <a:p>
          <a:pPr lvl="0" algn="l" defTabSz="800100">
            <a:lnSpc>
              <a:spcPct val="90000"/>
            </a:lnSpc>
            <a:spcBef>
              <a:spcPct val="0"/>
            </a:spcBef>
            <a:spcAft>
              <a:spcPct val="35000"/>
            </a:spcAft>
          </a:pPr>
          <a:r>
            <a:rPr lang="es-MX" sz="1800" b="1" i="1" kern="1200" dirty="0" smtClean="0"/>
            <a:t>Agujero en la capa de ozono: </a:t>
          </a:r>
          <a:r>
            <a:rPr lang="es-MX" sz="1800" kern="1200" dirty="0" smtClean="0"/>
            <a:t>Desde la década de 1970 se ha detectado una reducción de la capa de ozono estratosférico. Esto se debe a causas naturales y a causa de la actividad del hombre. Como consecuencias en humanos: cáncer de piel, cataratas y daños en el sistema inmunológico, en la naturaleza, en cultivos y bosques sensibles a los UV-B, daños en la estructura de ADN u oxidación, y reducción de las poblaciones de plancton de las zonas fóticas en los océanos</a:t>
          </a:r>
          <a:endParaRPr lang="es-ES" sz="1800" kern="1200" dirty="0"/>
        </a:p>
      </dsp:txBody>
      <dsp:txXfrm>
        <a:off x="1645741" y="402735"/>
        <a:ext cx="7828930" cy="2301348"/>
      </dsp:txXfrm>
    </dsp:sp>
    <dsp:sp modelId="{7DA58F81-1755-423C-AEF8-1945DFD6AFEC}">
      <dsp:nvSpPr>
        <dsp:cNvPr id="0" name=""/>
        <dsp:cNvSpPr/>
      </dsp:nvSpPr>
      <dsp:spPr>
        <a:xfrm>
          <a:off x="398165" y="217573"/>
          <a:ext cx="2410262" cy="2416416"/>
        </a:xfrm>
        <a:prstGeom prst="rect">
          <a:avLst/>
        </a:prstGeom>
        <a:blipFill rotWithShape="1">
          <a:blip xmlns:r="http://schemas.openxmlformats.org/officeDocument/2006/relationships" r:embed="rId1"/>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1B8D08-3E8B-4AC0-88C5-71AD9AF7B24D}">
      <dsp:nvSpPr>
        <dsp:cNvPr id="0" name=""/>
        <dsp:cNvSpPr/>
      </dsp:nvSpPr>
      <dsp:spPr>
        <a:xfrm>
          <a:off x="1478191" y="2806560"/>
          <a:ext cx="8087565" cy="2947567"/>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58780" tIns="68580" rIns="68580" bIns="68580" numCol="1" spcCol="1270" anchor="ctr" anchorCtr="0">
          <a:noAutofit/>
        </a:bodyPr>
        <a:lstStyle/>
        <a:p>
          <a:pPr lvl="0" algn="l" defTabSz="800100">
            <a:lnSpc>
              <a:spcPct val="90000"/>
            </a:lnSpc>
            <a:spcBef>
              <a:spcPct val="0"/>
            </a:spcBef>
            <a:spcAft>
              <a:spcPct val="35000"/>
            </a:spcAft>
          </a:pPr>
          <a:r>
            <a:rPr lang="es-MX" sz="1800" b="1" i="1" kern="1200" dirty="0" smtClean="0"/>
            <a:t>Lluvia ácida: </a:t>
          </a:r>
          <a:r>
            <a:rPr lang="es-MX" sz="1800" kern="1200" dirty="0" smtClean="0"/>
            <a:t>La lluvia ácida es una precipitación de cualquier tipo con altos niveles de ácido nítrico o ácido sulfúrico que también puede ocurrir en forma de nieve, niebla, rocío, o pequeñas partículas de material seco que se deposita en la tierra. Es causada por la emisión de dióxido de azufre y óxidos de nitrógeno que reaccionan con las moléculas de agua formando ácido. Las lluvias ácidas tienen un impacto negativo para el suelo, la vida acuática, los bosques y en menor medida a la salud humana. En el suelo los altos niveles de pH matan a los microbios,137 liberan toxinas como el aluminio, y filtran nutrientes esenciales y minerales como el magnesio.</a:t>
          </a:r>
          <a:endParaRPr lang="en-US" sz="1800" kern="1200" dirty="0"/>
        </a:p>
      </dsp:txBody>
      <dsp:txXfrm>
        <a:off x="1478191" y="2806560"/>
        <a:ext cx="8087565" cy="2947567"/>
      </dsp:txXfrm>
    </dsp:sp>
    <dsp:sp modelId="{1068702A-0993-4828-A22C-0F27F766AF0C}">
      <dsp:nvSpPr>
        <dsp:cNvPr id="0" name=""/>
        <dsp:cNvSpPr/>
      </dsp:nvSpPr>
      <dsp:spPr>
        <a:xfrm>
          <a:off x="329769" y="2912365"/>
          <a:ext cx="2514200" cy="2416416"/>
        </a:xfrm>
        <a:prstGeom prst="rect">
          <a:avLst/>
        </a:prstGeom>
        <a:blipFill rotWithShape="1">
          <a:blip xmlns:r="http://schemas.openxmlformats.org/officeDocument/2006/relationships" r:embed="rId2"/>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32D3464F-605A-4868-8AFC-E41127CD8625}" type="datetimeFigureOut">
              <a:rPr lang="en-US" smtClean="0"/>
              <a:t>3/26/2023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313822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32D3464F-605A-4868-8AFC-E41127CD8625}" type="datetimeFigureOut">
              <a:rPr lang="en-US" smtClean="0"/>
              <a:t>3/26/2023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379740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32D3464F-605A-4868-8AFC-E41127CD8625}" type="datetimeFigureOut">
              <a:rPr lang="en-US" smtClean="0"/>
              <a:t>3/26/2023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2127874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32D3464F-605A-4868-8AFC-E41127CD8625}" type="datetimeFigureOut">
              <a:rPr lang="en-US" smtClean="0"/>
              <a:t>3/26/2023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3416744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32D3464F-605A-4868-8AFC-E41127CD8625}" type="datetimeFigureOut">
              <a:rPr lang="en-US" smtClean="0"/>
              <a:t>3/26/2023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3990060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32D3464F-605A-4868-8AFC-E41127CD8625}" type="datetimeFigureOut">
              <a:rPr lang="en-US" smtClean="0"/>
              <a:t>3/26/2023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3008702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32D3464F-605A-4868-8AFC-E41127CD8625}" type="datetimeFigureOut">
              <a:rPr lang="en-US" smtClean="0"/>
              <a:t>3/26/2023</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3599771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32D3464F-605A-4868-8AFC-E41127CD8625}" type="datetimeFigureOut">
              <a:rPr lang="en-US" smtClean="0"/>
              <a:t>3/26/2023</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240843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2D3464F-605A-4868-8AFC-E41127CD8625}" type="datetimeFigureOut">
              <a:rPr lang="en-US" smtClean="0"/>
              <a:t>3/26/2023</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2688085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32D3464F-605A-4868-8AFC-E41127CD8625}" type="datetimeFigureOut">
              <a:rPr lang="en-US" smtClean="0"/>
              <a:t>3/26/2023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313387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32D3464F-605A-4868-8AFC-E41127CD8625}" type="datetimeFigureOut">
              <a:rPr lang="en-US" smtClean="0"/>
              <a:t>3/26/2023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F285353C-B69F-4E7A-BC8D-EF13D668BED9}" type="slidenum">
              <a:rPr lang="en-US" smtClean="0"/>
              <a:t>‹Nº›</a:t>
            </a:fld>
            <a:endParaRPr lang="en-US"/>
          </a:p>
        </p:txBody>
      </p:sp>
    </p:spTree>
    <p:extLst>
      <p:ext uri="{BB962C8B-B14F-4D97-AF65-F5344CB8AC3E}">
        <p14:creationId xmlns:p14="http://schemas.microsoft.com/office/powerpoint/2010/main" val="1350961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7000"/>
            <a:lum/>
          </a:blip>
          <a:srcRect/>
          <a:stretch>
            <a:fillRect t="-17000" b="-17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3464F-605A-4868-8AFC-E41127CD8625}" type="datetimeFigureOut">
              <a:rPr lang="en-US" smtClean="0"/>
              <a:t>3/26/2023</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5353C-B69F-4E7A-BC8D-EF13D668BED9}" type="slidenum">
              <a:rPr lang="en-US" smtClean="0"/>
              <a:t>‹Nº›</a:t>
            </a:fld>
            <a:endParaRPr lang="en-US"/>
          </a:p>
        </p:txBody>
      </p:sp>
    </p:spTree>
    <p:extLst>
      <p:ext uri="{BB962C8B-B14F-4D97-AF65-F5344CB8AC3E}">
        <p14:creationId xmlns:p14="http://schemas.microsoft.com/office/powerpoint/2010/main" val="303514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1524000" y="305041"/>
            <a:ext cx="9144000" cy="1112837"/>
          </a:xfrm>
          <a:noFill/>
          <a:ln>
            <a:noFill/>
          </a:ln>
        </p:spPr>
        <p:style>
          <a:lnRef idx="0">
            <a:scrgbClr r="0" g="0" b="0"/>
          </a:lnRef>
          <a:fillRef idx="0">
            <a:scrgbClr r="0" g="0" b="0"/>
          </a:fillRef>
          <a:effectRef idx="0">
            <a:scrgbClr r="0" g="0" b="0"/>
          </a:effectRef>
          <a:fontRef idx="minor">
            <a:schemeClr val="dk1"/>
          </a:fontRef>
        </p:style>
        <p:txBody>
          <a:bodyPr>
            <a:normAutofit fontScale="90000"/>
          </a:bodyPr>
          <a:lstStyle/>
          <a:p>
            <a:r>
              <a:rPr lang="es-PY" b="1" i="1" dirty="0" smtClean="0">
                <a:ln w="0"/>
                <a:effectLst>
                  <a:outerShdw blurRad="38100" dist="19050" dir="2700000" algn="tl" rotWithShape="0">
                    <a:schemeClr val="dk1">
                      <a:alpha val="40000"/>
                    </a:schemeClr>
                  </a:outerShdw>
                </a:effectLst>
                <a:latin typeface="Arial Narrow" panose="020B0606020202030204" pitchFamily="34" charset="0"/>
              </a:rPr>
              <a:t>EXPRESION ORAL Y ESCRITA</a:t>
            </a:r>
            <a:endParaRPr lang="en-US" b="1" i="1" dirty="0">
              <a:ln w="0"/>
              <a:effectLst>
                <a:outerShdw blurRad="38100" dist="19050" dir="2700000" algn="tl" rotWithShape="0">
                  <a:schemeClr val="dk1">
                    <a:alpha val="40000"/>
                  </a:schemeClr>
                </a:outerShdw>
              </a:effectLst>
              <a:latin typeface="Arial Narrow" panose="020B0606020202030204" pitchFamily="34" charset="0"/>
            </a:endParaRPr>
          </a:p>
        </p:txBody>
      </p:sp>
      <p:sp>
        <p:nvSpPr>
          <p:cNvPr id="5" name="Subtítulo 4"/>
          <p:cNvSpPr>
            <a:spLocks noGrp="1"/>
          </p:cNvSpPr>
          <p:nvPr>
            <p:ph type="subTitle" idx="1"/>
          </p:nvPr>
        </p:nvSpPr>
        <p:spPr>
          <a:xfrm>
            <a:off x="1378857" y="1417878"/>
            <a:ext cx="9144000" cy="1514008"/>
          </a:xfrm>
        </p:spPr>
        <p:txBody>
          <a:bodyPr>
            <a:noAutofit/>
          </a:bodyPr>
          <a:lstStyle/>
          <a:p>
            <a:r>
              <a:rPr lang="es-PY" sz="2800" b="1" dirty="0" smtClean="0">
                <a:latin typeface="Arial Narrow" panose="020B0606020202030204" pitchFamily="34" charset="0"/>
              </a:rPr>
              <a:t>Técnica de comunicación: El Foro</a:t>
            </a:r>
          </a:p>
          <a:p>
            <a:r>
              <a:rPr lang="es-PY" sz="3200" b="1" dirty="0" smtClean="0">
                <a:latin typeface="Arial Narrow" panose="020B0606020202030204" pitchFamily="34" charset="0"/>
              </a:rPr>
              <a:t>TEMA: LA CONTAMINACION</a:t>
            </a:r>
            <a:endParaRPr lang="es-PY" sz="3200" b="1" dirty="0">
              <a:latin typeface="Arial Narrow" panose="020B0606020202030204" pitchFamily="34" charset="0"/>
            </a:endParaRPr>
          </a:p>
        </p:txBody>
      </p:sp>
      <p:sp>
        <p:nvSpPr>
          <p:cNvPr id="8" name="CuadroTexto 7"/>
          <p:cNvSpPr txBox="1"/>
          <p:nvPr/>
        </p:nvSpPr>
        <p:spPr>
          <a:xfrm>
            <a:off x="3048000" y="5921475"/>
            <a:ext cx="8665029" cy="523220"/>
          </a:xfrm>
          <a:prstGeom prst="rect">
            <a:avLst/>
          </a:prstGeom>
          <a:noFill/>
        </p:spPr>
        <p:txBody>
          <a:bodyPr wrap="square" rtlCol="0">
            <a:spAutoFit/>
          </a:bodyPr>
          <a:lstStyle/>
          <a:p>
            <a:r>
              <a:rPr lang="es-PY" sz="2800" dirty="0" smtClean="0">
                <a:ln w="0"/>
                <a:effectLst>
                  <a:outerShdw blurRad="38100" dist="19050" dir="2700000" algn="tl" rotWithShape="0">
                    <a:schemeClr val="dk1">
                      <a:alpha val="40000"/>
                    </a:schemeClr>
                  </a:outerShdw>
                </a:effectLst>
                <a:latin typeface="Arial Narrow" panose="020B0606020202030204" pitchFamily="34" charset="0"/>
              </a:rPr>
              <a:t>INTEGRANTES: Minerva Guillen, Ethel, Orue</a:t>
            </a:r>
            <a:endParaRPr lang="en-US" sz="2800" dirty="0">
              <a:ln w="0"/>
              <a:effectLst>
                <a:outerShdw blurRad="38100" dist="19050" dir="2700000" algn="tl" rotWithShape="0">
                  <a:schemeClr val="dk1">
                    <a:alpha val="40000"/>
                  </a:schemeClr>
                </a:outerShdw>
              </a:effectLst>
              <a:latin typeface="Arial Narrow" panose="020B060602020203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825" y="2778264"/>
            <a:ext cx="5340350" cy="2765148"/>
          </a:xfrm>
          <a:prstGeom prst="rect">
            <a:avLst/>
          </a:prstGeom>
        </p:spPr>
      </p:pic>
    </p:spTree>
    <p:extLst>
      <p:ext uri="{BB962C8B-B14F-4D97-AF65-F5344CB8AC3E}">
        <p14:creationId xmlns:p14="http://schemas.microsoft.com/office/powerpoint/2010/main" val="3906602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4143" y="340137"/>
            <a:ext cx="10515600" cy="1325563"/>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t">
            <a:normAutofit/>
          </a:bodyPr>
          <a:lstStyle/>
          <a:p>
            <a:r>
              <a:rPr lang="es-PY" sz="4800" dirty="0">
                <a:ln w="0"/>
                <a:effectLst>
                  <a:outerShdw blurRad="38100" dist="19050" dir="2700000" algn="tl" rotWithShape="0">
                    <a:schemeClr val="dk1">
                      <a:alpha val="40000"/>
                    </a:schemeClr>
                  </a:outerShdw>
                </a:effectLst>
                <a:latin typeface="Arial Narrow" panose="020B0606020202030204" pitchFamily="34" charset="0"/>
              </a:rPr>
              <a:t>T</a:t>
            </a:r>
            <a:r>
              <a:rPr lang="es-PY" sz="4800" dirty="0" smtClean="0">
                <a:ln w="0"/>
                <a:effectLst>
                  <a:outerShdw blurRad="38100" dist="19050" dir="2700000" algn="tl" rotWithShape="0">
                    <a:schemeClr val="dk1">
                      <a:alpha val="40000"/>
                    </a:schemeClr>
                  </a:outerShdw>
                </a:effectLst>
                <a:latin typeface="Arial Narrow" panose="020B0606020202030204" pitchFamily="34" charset="0"/>
              </a:rPr>
              <a:t>écnica de comunicación aplicada: El foro</a:t>
            </a:r>
            <a:endParaRPr lang="en-US" sz="4800" dirty="0">
              <a:ln w="0"/>
              <a:effectLst>
                <a:outerShdw blurRad="38100" dist="19050" dir="2700000" algn="tl" rotWithShape="0">
                  <a:schemeClr val="dk1">
                    <a:alpha val="40000"/>
                  </a:schemeClr>
                </a:outerShdw>
              </a:effectLst>
              <a:latin typeface="Arial Narrow" panose="020B0606020202030204" pitchFamily="34" charset="0"/>
            </a:endParaRPr>
          </a:p>
        </p:txBody>
      </p:sp>
      <p:sp>
        <p:nvSpPr>
          <p:cNvPr id="3" name="Marcador de contenido 2"/>
          <p:cNvSpPr>
            <a:spLocks noGrp="1"/>
          </p:cNvSpPr>
          <p:nvPr>
            <p:ph idx="1"/>
          </p:nvPr>
        </p:nvSpPr>
        <p:spPr>
          <a:xfrm>
            <a:off x="903513" y="1195437"/>
            <a:ext cx="10646229" cy="1573890"/>
          </a:xfrm>
        </p:spPr>
        <p:txBody>
          <a:bodyPr>
            <a:normAutofit fontScale="85000" lnSpcReduction="10000"/>
          </a:bodyPr>
          <a:lstStyle/>
          <a:p>
            <a:pPr marL="0" indent="0" algn="ctr">
              <a:buNone/>
            </a:pPr>
            <a:r>
              <a:rPr lang="es-MX" sz="3200" dirty="0"/>
              <a:t>​El </a:t>
            </a:r>
            <a:r>
              <a:rPr lang="es-MX" sz="3200" b="1" dirty="0"/>
              <a:t>foro</a:t>
            </a:r>
            <a:r>
              <a:rPr lang="es-MX" sz="3200" dirty="0"/>
              <a:t> </a:t>
            </a:r>
            <a:r>
              <a:rPr lang="es-MX" sz="3200" dirty="0" smtClean="0"/>
              <a:t>es </a:t>
            </a:r>
            <a:r>
              <a:rPr lang="es-MX" sz="3200" dirty="0"/>
              <a:t>una técnica de comunicación oral, en un lugar físico </a:t>
            </a:r>
            <a:r>
              <a:rPr lang="es-MX" sz="3200" dirty="0" smtClean="0"/>
              <a:t>que </a:t>
            </a:r>
            <a:r>
              <a:rPr lang="es-MX" sz="3200" dirty="0"/>
              <a:t>se emplea para reunirse, intercambiar ideas o discutir con alguien sobre diversos temas de interés </a:t>
            </a:r>
            <a:r>
              <a:rPr lang="es-MX" sz="3200" dirty="0" smtClean="0"/>
              <a:t>común. Lo </a:t>
            </a:r>
            <a:r>
              <a:rPr lang="es-MX" sz="3200" dirty="0"/>
              <a:t>importante </a:t>
            </a:r>
            <a:r>
              <a:rPr lang="es-MX" sz="3200" dirty="0" smtClean="0"/>
              <a:t>de participar </a:t>
            </a:r>
            <a:r>
              <a:rPr lang="es-MX" sz="3200" dirty="0"/>
              <a:t>en ellos es que se pueden escuchar las diferentes perspectivas sobre un tema a la vez</a:t>
            </a:r>
            <a:r>
              <a:rPr lang="es-MX" sz="3200" dirty="0" smtClean="0"/>
              <a:t>.</a:t>
            </a:r>
          </a:p>
          <a:p>
            <a:pPr marL="0" indent="0" algn="ctr">
              <a:buNone/>
            </a:pPr>
            <a:endParaRPr lang="es-MX" sz="3200" dirty="0" smtClean="0"/>
          </a:p>
          <a:p>
            <a:pPr marL="0" indent="0" algn="ctr">
              <a:buNone/>
            </a:pPr>
            <a:endParaRPr lang="es-MX" sz="3200" dirty="0" smtClean="0"/>
          </a:p>
          <a:p>
            <a:pPr marL="0" indent="0">
              <a:buNone/>
            </a:pPr>
            <a:endParaRPr lang="es-MX" dirty="0"/>
          </a:p>
          <a:p>
            <a:pPr marL="0" indent="0">
              <a:buNone/>
            </a:pPr>
            <a:endParaRPr lang="en-US" dirty="0"/>
          </a:p>
        </p:txBody>
      </p:sp>
      <p:pic>
        <p:nvPicPr>
          <p:cNvPr id="1030" name="Picture 6" descr="OMC | Foro Públ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269" y="3229931"/>
            <a:ext cx="4930321" cy="286444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903512" y="2769327"/>
            <a:ext cx="5510351" cy="3416320"/>
          </a:xfrm>
          <a:prstGeom prst="rect">
            <a:avLst/>
          </a:prstGeom>
          <a:noFill/>
        </p:spPr>
        <p:txBody>
          <a:bodyPr wrap="square" rtlCol="0">
            <a:spAutoFit/>
          </a:bodyPr>
          <a:lstStyle/>
          <a:p>
            <a:r>
              <a:rPr lang="es-PY" sz="2400" b="1" i="1" dirty="0" smtClean="0"/>
              <a:t>En esta presentación buscamos conocer el punto de vista de todos en la sala, siendo EL FORO nuestra técnica de comunicación. La contaminación es un tema del que no todos los días se habla pero nos afecta cada día mas, les invitamos a dar su opinión personal respecto a la contaminación luego de brindar nuestros puntos de vista sobre el tema.</a:t>
            </a:r>
            <a:endParaRPr lang="en-US" sz="2400" b="1" i="1" dirty="0"/>
          </a:p>
        </p:txBody>
      </p:sp>
    </p:spTree>
    <p:extLst>
      <p:ext uri="{BB962C8B-B14F-4D97-AF65-F5344CB8AC3E}">
        <p14:creationId xmlns:p14="http://schemas.microsoft.com/office/powerpoint/2010/main" val="3706794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495755"/>
            <a:ext cx="10515600" cy="1228544"/>
          </a:xfrm>
        </p:spPr>
        <p:txBody>
          <a:bodyPr>
            <a:normAutofit fontScale="90000"/>
          </a:bodyPr>
          <a:lstStyle/>
          <a:p>
            <a:pPr algn="ctr"/>
            <a:r>
              <a:rPr lang="en-US" sz="6000" b="1" i="1" dirty="0" smtClean="0">
                <a:ln w="0"/>
                <a:effectLst>
                  <a:outerShdw blurRad="38100" dist="19050" dir="2700000" algn="tl" rotWithShape="0">
                    <a:schemeClr val="dk1">
                      <a:alpha val="40000"/>
                    </a:schemeClr>
                  </a:outerShdw>
                </a:effectLst>
              </a:rPr>
              <a:t>¿Qué es la contaminación?</a:t>
            </a:r>
            <a:r>
              <a:rPr lang="en-US" b="1" spc="50" dirty="0" smtClean="0">
                <a:ln w="9525" cmpd="sng">
                  <a:solidFill>
                    <a:schemeClr val="tx1"/>
                  </a:solidFill>
                  <a:prstDash val="solid"/>
                </a:ln>
                <a:solidFill>
                  <a:schemeClr val="tx2">
                    <a:lumMod val="50000"/>
                  </a:schemeClr>
                </a:solidFill>
                <a:effectLst>
                  <a:glow rad="38100">
                    <a:schemeClr val="accent1">
                      <a:alpha val="40000"/>
                    </a:schemeClr>
                  </a:glow>
                  <a:innerShdw blurRad="63500" dist="50800" dir="16200000">
                    <a:prstClr val="black">
                      <a:alpha val="50000"/>
                    </a:prstClr>
                  </a:innerShdw>
                </a:effectLst>
              </a:rPr>
              <a:t/>
            </a:r>
            <a:br>
              <a:rPr lang="en-US" b="1" spc="50" dirty="0" smtClean="0">
                <a:ln w="9525" cmpd="sng">
                  <a:solidFill>
                    <a:schemeClr val="tx1"/>
                  </a:solidFill>
                  <a:prstDash val="solid"/>
                </a:ln>
                <a:solidFill>
                  <a:schemeClr val="tx2">
                    <a:lumMod val="50000"/>
                  </a:schemeClr>
                </a:solidFill>
                <a:effectLst>
                  <a:glow rad="38100">
                    <a:schemeClr val="accent1">
                      <a:alpha val="40000"/>
                    </a:schemeClr>
                  </a:glow>
                  <a:innerShdw blurRad="63500" dist="50800" dir="16200000">
                    <a:prstClr val="black">
                      <a:alpha val="50000"/>
                    </a:prstClr>
                  </a:innerShdw>
                </a:effectLst>
              </a:rPr>
            </a:br>
            <a:endParaRPr lang="en-US" b="1" spc="50" dirty="0">
              <a:ln w="9525" cmpd="sng">
                <a:solidFill>
                  <a:schemeClr val="tx1"/>
                </a:solidFill>
                <a:prstDash val="solid"/>
              </a:ln>
              <a:solidFill>
                <a:schemeClr val="tx2">
                  <a:lumMod val="50000"/>
                </a:schemeClr>
              </a:solidFill>
              <a:effectLst>
                <a:glow rad="38100">
                  <a:schemeClr val="accent1">
                    <a:alpha val="40000"/>
                  </a:schemeClr>
                </a:glow>
                <a:innerShdw blurRad="63500" dist="50800" dir="16200000">
                  <a:prstClr val="black">
                    <a:alpha val="50000"/>
                  </a:prstClr>
                </a:innerShdw>
              </a:effectLst>
            </a:endParaRPr>
          </a:p>
        </p:txBody>
      </p:sp>
      <p:sp>
        <p:nvSpPr>
          <p:cNvPr id="3" name="Marcador de contenido 2"/>
          <p:cNvSpPr>
            <a:spLocks noGrp="1"/>
          </p:cNvSpPr>
          <p:nvPr>
            <p:ph idx="1"/>
          </p:nvPr>
        </p:nvSpPr>
        <p:spPr>
          <a:xfrm>
            <a:off x="838200" y="1319350"/>
            <a:ext cx="11062064" cy="5408022"/>
          </a:xfrm>
        </p:spPr>
        <p:txBody>
          <a:bodyPr>
            <a:normAutofit/>
          </a:bodyPr>
          <a:lstStyle/>
          <a:p>
            <a:pPr marL="0" indent="0">
              <a:buNone/>
            </a:pPr>
            <a:r>
              <a:rPr lang="es-MX" sz="3000" dirty="0" smtClean="0">
                <a:latin typeface="Arial Narrow" panose="020B0606020202030204" pitchFamily="34" charset="0"/>
              </a:rPr>
              <a:t>Hablamos de contaminación cuando en un entorno ingresan elementos o sustancias que normalmente no deberían estar en él y que afectan el equilibrio del ecosistema. La contaminación puede clasificarse según el tipo de fuente de donde proviene, o por la forma contaminante que emite o medio que contamina. Existen muchos agentes contaminantes, entre ellos las sustancias químicas los residuos urbanos, el petróleo o las radiaciones ionizantes. Todos estos pueden producir enfermedades, daños en los ecosistemas o el medio ambiente. Además, existen muchos contaminantes gaseosos que juegan un papel importante en diferentes fenómenos atmosféricos, como la generación de lluvia ácida, el debilitamiento de la capa de ozono y el cambio climático.</a:t>
            </a:r>
            <a:endParaRPr lang="en-US" sz="3000" dirty="0" smtClean="0">
              <a:latin typeface="Arial Narrow" panose="020B0606020202030204" pitchFamily="34" charset="0"/>
            </a:endParaRPr>
          </a:p>
          <a:p>
            <a:pPr marL="0" indent="0">
              <a:buNone/>
            </a:pPr>
            <a:endParaRPr lang="es-MX" dirty="0" smtClean="0">
              <a:latin typeface="Arial Narrow" panose="020B0606020202030204" pitchFamily="34" charset="0"/>
            </a:endParaRPr>
          </a:p>
          <a:p>
            <a:pPr marL="0" indent="0">
              <a:buNone/>
            </a:pPr>
            <a:endParaRPr lang="en-US" b="1" dirty="0"/>
          </a:p>
        </p:txBody>
      </p:sp>
    </p:spTree>
    <p:extLst>
      <p:ext uri="{BB962C8B-B14F-4D97-AF65-F5344CB8AC3E}">
        <p14:creationId xmlns:p14="http://schemas.microsoft.com/office/powerpoint/2010/main" val="40869348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4692" y="334906"/>
            <a:ext cx="10515600" cy="1241606"/>
          </a:xfrm>
        </p:spPr>
        <p:txBody>
          <a:bodyPr>
            <a:noAutofit/>
          </a:bodyPr>
          <a:lstStyle/>
          <a:p>
            <a:pPr algn="ctr"/>
            <a:r>
              <a:rPr lang="en-US" sz="5400" b="1" dirty="0">
                <a:ln w="0"/>
                <a:effectLst>
                  <a:outerShdw blurRad="38100" dist="19050" dir="2700000" algn="tl" rotWithShape="0">
                    <a:schemeClr val="dk1">
                      <a:alpha val="40000"/>
                    </a:schemeClr>
                  </a:outerShdw>
                </a:effectLst>
              </a:rPr>
              <a:t>Agentes contaminantes</a:t>
            </a:r>
            <a:r>
              <a:rPr lang="en-US" b="1" dirty="0">
                <a:ln w="0"/>
                <a:effectLst>
                  <a:outerShdw blurRad="38100" dist="19050" dir="2700000" algn="tl" rotWithShape="0">
                    <a:schemeClr val="dk1">
                      <a:alpha val="40000"/>
                    </a:schemeClr>
                  </a:outerShdw>
                </a:effectLst>
              </a:rPr>
              <a:t/>
            </a:r>
            <a:br>
              <a:rPr lang="en-US" b="1" dirty="0">
                <a:ln w="0"/>
                <a:effectLst>
                  <a:outerShdw blurRad="38100" dist="19050" dir="2700000" algn="tl" rotWithShape="0">
                    <a:schemeClr val="dk1">
                      <a:alpha val="40000"/>
                    </a:schemeClr>
                  </a:outerShdw>
                </a:effectLst>
              </a:rPr>
            </a:br>
            <a:endParaRPr lang="en-US" b="1" dirty="0">
              <a:ln w="0"/>
              <a:effectLst>
                <a:outerShdw blurRad="38100" dist="19050" dir="2700000" algn="tl" rotWithShape="0">
                  <a:schemeClr val="dk1">
                    <a:alpha val="40000"/>
                  </a:schemeClr>
                </a:outerShdw>
              </a:effectLst>
            </a:endParaRPr>
          </a:p>
        </p:txBody>
      </p:sp>
      <p:sp>
        <p:nvSpPr>
          <p:cNvPr id="3" name="Marcador de contenido 2"/>
          <p:cNvSpPr>
            <a:spLocks noGrp="1"/>
          </p:cNvSpPr>
          <p:nvPr>
            <p:ph idx="1"/>
          </p:nvPr>
        </p:nvSpPr>
        <p:spPr>
          <a:xfrm>
            <a:off x="4138286" y="1036430"/>
            <a:ext cx="7826829" cy="5708469"/>
          </a:xfrm>
        </p:spPr>
        <p:txBody>
          <a:bodyPr>
            <a:noAutofit/>
          </a:bodyPr>
          <a:lstStyle/>
          <a:p>
            <a:pPr marL="0" indent="0" algn="ctr">
              <a:buNone/>
            </a:pPr>
            <a:r>
              <a:rPr lang="es-MX" sz="2400" b="1" dirty="0"/>
              <a:t>Los agentes contaminantes pueden ser físicos, químicos o biológicos y perjudican medios como el agua, el suelo o el aire</a:t>
            </a:r>
            <a:r>
              <a:rPr lang="es-MX" sz="2400" dirty="0"/>
              <a:t> cuando se presentan en concentraciones muy elevadas. Estos compuestos alternan las condiciones de los organismos que habitan en ellos, generando problemas de salud o de seguridad, malestar e incluso la muerte</a:t>
            </a:r>
            <a:r>
              <a:rPr lang="es-MX" sz="2400" dirty="0" smtClean="0"/>
              <a:t>.</a:t>
            </a:r>
            <a:endParaRPr lang="es-MX" sz="2400" dirty="0"/>
          </a:p>
          <a:p>
            <a:pPr marL="0" indent="0" algn="ctr">
              <a:buNone/>
            </a:pPr>
            <a:r>
              <a:rPr lang="es-MX" sz="2400" dirty="0"/>
              <a:t>Esto ocurre con la contaminación atmosférica. El aire que respiramos está compuesto, de manera natural, por nitrógeno, oxígeno y otros gases que producen el efecto invernadero, como el dióxido de carbono  CC0 </a:t>
            </a:r>
            <a:r>
              <a:rPr lang="es-MX" sz="2400" dirty="0" err="1"/>
              <a:t>Public</a:t>
            </a:r>
            <a:r>
              <a:rPr lang="es-MX" sz="2400" dirty="0"/>
              <a:t> </a:t>
            </a:r>
            <a:r>
              <a:rPr lang="es-MX" sz="2400" dirty="0" err="1"/>
              <a:t>Domain</a:t>
            </a:r>
            <a:r>
              <a:rPr lang="es-MX" sz="2400" dirty="0"/>
              <a:t>. Sin embargo, con la aparición de las fábricas y de vehículos que funcionan con motores de combustión, se han aumentado las emisiones de monóxido de carbono y los óxidos de azufre por la quema de energías fósiles como la gasolina (que se deriva del petróleo), el gas o el carbón.</a:t>
            </a:r>
          </a:p>
        </p:txBody>
      </p:sp>
      <p:sp>
        <p:nvSpPr>
          <p:cNvPr id="4" name="Rectángulo 3"/>
          <p:cNvSpPr/>
          <p:nvPr/>
        </p:nvSpPr>
        <p:spPr>
          <a:xfrm>
            <a:off x="6003634" y="2967335"/>
            <a:ext cx="184731" cy="923330"/>
          </a:xfrm>
          <a:prstGeom prst="rect">
            <a:avLst/>
          </a:prstGeom>
          <a:noFill/>
        </p:spPr>
        <p:txBody>
          <a:bodyPr wrap="non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2050" name="Picture 2" descr="industry-1752876_19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126" y="1249754"/>
            <a:ext cx="3629296" cy="23294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a/aa/AlfedPalmersmokestacks.jpg/220px-AlfedPalmersmokestack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26" y="4122284"/>
            <a:ext cx="3629296" cy="222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97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9823" y="222241"/>
            <a:ext cx="10515600" cy="642301"/>
          </a:xfrm>
        </p:spPr>
        <p:txBody>
          <a:bodyPr>
            <a:normAutofit fontScale="90000"/>
          </a:bodyPr>
          <a:lstStyle/>
          <a:p>
            <a:pPr algn="ctr"/>
            <a:r>
              <a:rPr lang="es-PY" sz="4800" b="1" dirty="0" smtClean="0">
                <a:ln w="0"/>
                <a:effectLst>
                  <a:outerShdw blurRad="38100" dist="19050" dir="2700000" algn="tl" rotWithShape="0">
                    <a:schemeClr val="dk1">
                      <a:alpha val="40000"/>
                    </a:schemeClr>
                  </a:outerShdw>
                </a:effectLst>
                <a:latin typeface="Arial Narrow" panose="020B0606020202030204" pitchFamily="34" charset="0"/>
              </a:rPr>
              <a:t>Efectos o Consecuencias</a:t>
            </a:r>
            <a:endParaRPr lang="en-US" sz="4800" b="1" dirty="0">
              <a:ln w="0"/>
              <a:effectLst>
                <a:outerShdw blurRad="38100" dist="19050" dir="2700000" algn="tl" rotWithShape="0">
                  <a:schemeClr val="dk1">
                    <a:alpha val="40000"/>
                  </a:schemeClr>
                </a:outerShdw>
              </a:effectLst>
              <a:latin typeface="Arial Narrow" panose="020B0606020202030204" pitchFamily="34" charset="0"/>
            </a:endParaRPr>
          </a:p>
        </p:txBody>
      </p:sp>
      <p:sp>
        <p:nvSpPr>
          <p:cNvPr id="3" name="Marcador de contenido 2"/>
          <p:cNvSpPr>
            <a:spLocks noGrp="1"/>
          </p:cNvSpPr>
          <p:nvPr>
            <p:ph idx="1"/>
          </p:nvPr>
        </p:nvSpPr>
        <p:spPr>
          <a:xfrm>
            <a:off x="444136" y="1247979"/>
            <a:ext cx="7315200" cy="5172891"/>
          </a:xfrm>
        </p:spPr>
        <p:txBody>
          <a:bodyPr>
            <a:noAutofit/>
          </a:bodyPr>
          <a:lstStyle/>
          <a:p>
            <a:pPr marL="0" indent="0">
              <a:buNone/>
            </a:pPr>
            <a:r>
              <a:rPr lang="es-MX" sz="1800" b="1" i="1" dirty="0" smtClean="0"/>
              <a:t>Calentamiento Global: </a:t>
            </a:r>
            <a:r>
              <a:rPr lang="es-MX" sz="2000" dirty="0" smtClean="0"/>
              <a:t>Los </a:t>
            </a:r>
            <a:r>
              <a:rPr lang="es-MX" sz="2000" dirty="0"/>
              <a:t>términos </a:t>
            </a:r>
            <a:r>
              <a:rPr lang="es-MX" sz="2000" i="1" dirty="0"/>
              <a:t>calentamiento global</a:t>
            </a:r>
            <a:r>
              <a:rPr lang="es-MX" sz="2000" dirty="0"/>
              <a:t> y </a:t>
            </a:r>
            <a:r>
              <a:rPr lang="es-MX" sz="2000" i="1" dirty="0"/>
              <a:t>cambio climático</a:t>
            </a:r>
            <a:r>
              <a:rPr lang="es-MX" sz="2000" dirty="0"/>
              <a:t> a menudo se usan </a:t>
            </a:r>
            <a:r>
              <a:rPr lang="es-MX" sz="2000" dirty="0" smtClean="0"/>
              <a:t>indistintamente,</a:t>
            </a:r>
            <a:r>
              <a:rPr lang="es-MX" sz="2000" baseline="30000" dirty="0"/>
              <a:t> </a:t>
            </a:r>
            <a:r>
              <a:rPr lang="es-MX" sz="2000" dirty="0" smtClean="0"/>
              <a:t>pero </a:t>
            </a:r>
            <a:r>
              <a:rPr lang="es-MX" sz="2000" dirty="0"/>
              <a:t>de forma más precisa </a:t>
            </a:r>
            <a:r>
              <a:rPr lang="es-MX" sz="2000" i="1" dirty="0"/>
              <a:t>calentamiento global</a:t>
            </a:r>
            <a:r>
              <a:rPr lang="es-MX" sz="2000" dirty="0"/>
              <a:t> es el incremento global en las temperaturas de superficie y su aumento proyectado causado predominantemente por las intensas actividades humanas (antrópico</a:t>
            </a:r>
            <a:r>
              <a:rPr lang="es-MX" sz="2000" dirty="0" smtClean="0"/>
              <a:t>),</a:t>
            </a:r>
            <a:r>
              <a:rPr lang="es-MX" sz="2000" baseline="30000" dirty="0" smtClean="0"/>
              <a:t> </a:t>
            </a:r>
            <a:r>
              <a:rPr lang="es-MX" sz="2000" dirty="0" smtClean="0"/>
              <a:t>mientras </a:t>
            </a:r>
            <a:r>
              <a:rPr lang="es-MX" sz="2000" dirty="0"/>
              <a:t>que </a:t>
            </a:r>
            <a:r>
              <a:rPr lang="es-MX" sz="2000" i="1" dirty="0"/>
              <a:t>cambio climático</a:t>
            </a:r>
            <a:r>
              <a:rPr lang="es-MX" sz="2000" dirty="0"/>
              <a:t> incluye tanto el calentamiento global como sus efectos en el </a:t>
            </a:r>
            <a:r>
              <a:rPr lang="es-MX" sz="2000" dirty="0" smtClean="0"/>
              <a:t>clima. La </a:t>
            </a:r>
            <a:r>
              <a:rPr lang="es-MX" sz="2000" dirty="0"/>
              <a:t>alteración del medio ambiente puede poner en relieve la contaminación de zonas que normalmente se clasifican como separadas, como agua y aire. Por ejemplo recientes estudios han investigado el potencial que tiene el aumento a largo plazo de los niveles de dióxido de carbono en la atmósfera, que causan un pequeño, pero crítico incremento en la acidificación de las aguas de los océanos, y los posibles efectos de esto sobre los ecosistemas marinos. Como por ejemplo el blanqueo de coral, la reducción de la calcificación perjudica a los mariscos como ostras y mejillones con grandes repercusiones sobre la pesca, y es incierto el efecto sobre otros ecosistemas.</a:t>
            </a:r>
          </a:p>
          <a:p>
            <a:pPr marL="0" indent="0">
              <a:buNone/>
            </a:pPr>
            <a:endParaRPr lang="es-MX" sz="1800" dirty="0" smtClean="0"/>
          </a:p>
          <a:p>
            <a:pPr marL="0" indent="0">
              <a:buNone/>
            </a:pPr>
            <a:endParaRPr lang="es-MX" sz="1400" dirty="0" smtClean="0"/>
          </a:p>
        </p:txBody>
      </p:sp>
      <p:pic>
        <p:nvPicPr>
          <p:cNvPr id="12" name="Picture 5" descr="https://upload.wikimedia.org/wikipedia/commons/thumb/e/e3/Global_Temperature_Anomaly-es.svg/290px-Global_Temperature_Anomaly-e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336" y="1123406"/>
            <a:ext cx="4206241" cy="47026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277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p:cNvGraphicFramePr/>
          <p:nvPr>
            <p:extLst>
              <p:ext uri="{D42A27DB-BD31-4B8C-83A1-F6EECF244321}">
                <p14:modId xmlns:p14="http://schemas.microsoft.com/office/powerpoint/2010/main" val="1507007524"/>
              </p:ext>
            </p:extLst>
          </p:nvPr>
        </p:nvGraphicFramePr>
        <p:xfrm>
          <a:off x="718457" y="393094"/>
          <a:ext cx="10228217" cy="6046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2432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b="1" i="1" dirty="0">
                <a:ln w="0"/>
                <a:effectLst>
                  <a:outerShdw blurRad="38100" dist="19050" dir="2700000" algn="tl" rotWithShape="0">
                    <a:schemeClr val="dk1">
                      <a:alpha val="40000"/>
                    </a:schemeClr>
                  </a:outerShdw>
                </a:effectLst>
              </a:rPr>
              <a:t>Combate contra la contaminación</a:t>
            </a:r>
            <a:r>
              <a:rPr lang="en-US" dirty="0">
                <a:ln w="0"/>
                <a:effectLst>
                  <a:outerShdw blurRad="38100" dist="19050" dir="2700000" algn="tl" rotWithShape="0">
                    <a:schemeClr val="dk1">
                      <a:alpha val="40000"/>
                    </a:schemeClr>
                  </a:outerShdw>
                </a:effectLst>
              </a:rPr>
              <a:t/>
            </a:r>
            <a:br>
              <a:rPr lang="en-US" dirty="0">
                <a:ln w="0"/>
                <a:effectLst>
                  <a:outerShdw blurRad="38100" dist="19050" dir="2700000" algn="tl" rotWithShape="0">
                    <a:schemeClr val="dk1">
                      <a:alpha val="40000"/>
                    </a:schemeClr>
                  </a:outerShdw>
                </a:effectLst>
              </a:rPr>
            </a:br>
            <a:endParaRPr lang="en-US" dirty="0">
              <a:ln w="0"/>
              <a:effectLst>
                <a:outerShdw blurRad="38100" dist="19050" dir="2700000" algn="tl" rotWithShape="0">
                  <a:schemeClr val="dk1">
                    <a:alpha val="40000"/>
                  </a:schemeClr>
                </a:outerShdw>
              </a:effectLst>
            </a:endParaRPr>
          </a:p>
        </p:txBody>
      </p:sp>
      <p:sp>
        <p:nvSpPr>
          <p:cNvPr id="3" name="Marcador de contenido 2"/>
          <p:cNvSpPr>
            <a:spLocks noGrp="1"/>
          </p:cNvSpPr>
          <p:nvPr>
            <p:ph idx="1"/>
          </p:nvPr>
        </p:nvSpPr>
        <p:spPr>
          <a:xfrm>
            <a:off x="745834" y="1027906"/>
            <a:ext cx="10515600" cy="4351338"/>
          </a:xfrm>
        </p:spPr>
        <p:txBody>
          <a:bodyPr>
            <a:noAutofit/>
          </a:bodyPr>
          <a:lstStyle/>
          <a:p>
            <a:pPr marL="0" indent="0">
              <a:buNone/>
            </a:pPr>
            <a:r>
              <a:rPr lang="es-MX" sz="2400" dirty="0"/>
              <a:t>La </a:t>
            </a:r>
            <a:r>
              <a:rPr lang="es-MX" sz="2400" dirty="0"/>
              <a:t>educación desde un nivel inicial debe ser sobre la contaminación, sus consecuencias y formas de evitarla. Ayudaría concientizar a muchas generaciones sobre los problemas del medio ambiente, a medida que estas generaciones se vuelvan adultas provocarían más presión sobre la protección al medio ambiente. Impulsando más controles y políticas de medioambientales.</a:t>
            </a:r>
          </a:p>
          <a:p>
            <a:pPr marL="0" lvl="0" indent="0">
              <a:buNone/>
            </a:pPr>
            <a:r>
              <a:rPr lang="es-MX" sz="2400" dirty="0"/>
              <a:t>Prácticas</a:t>
            </a:r>
          </a:p>
          <a:p>
            <a:pPr marL="0" lvl="0" indent="0">
              <a:buNone/>
            </a:pPr>
            <a:r>
              <a:rPr lang="es-MX" sz="2400" dirty="0"/>
              <a:t>Estas son prácticas comunes para reducir la contaminación relacionadas con la, gestión de residuos, minimización de residuos y ahorro de energía (eléctrica o combustibles fósiles).</a:t>
            </a:r>
          </a:p>
          <a:p>
            <a:pPr lvl="0">
              <a:buFont typeface="Wingdings" panose="05000000000000000000" pitchFamily="2" charset="2"/>
              <a:buChar char="ü"/>
            </a:pPr>
            <a:r>
              <a:rPr lang="es-MX" sz="2400" dirty="0" smtClean="0"/>
              <a:t>Reciclaje</a:t>
            </a:r>
            <a:endParaRPr lang="es-MX" sz="2400" dirty="0"/>
          </a:p>
          <a:p>
            <a:pPr lvl="0">
              <a:buFont typeface="Wingdings" panose="05000000000000000000" pitchFamily="2" charset="2"/>
              <a:buChar char="ü"/>
            </a:pPr>
            <a:r>
              <a:rPr lang="es-MX" sz="2400" dirty="0" smtClean="0"/>
              <a:t>Reutilización</a:t>
            </a:r>
            <a:endParaRPr lang="es-MX" sz="2400" dirty="0"/>
          </a:p>
          <a:p>
            <a:pPr lvl="0">
              <a:buFont typeface="Wingdings" panose="05000000000000000000" pitchFamily="2" charset="2"/>
              <a:buChar char="ü"/>
            </a:pPr>
            <a:r>
              <a:rPr lang="es-MX" sz="2400" dirty="0" smtClean="0"/>
              <a:t>Prevención </a:t>
            </a:r>
            <a:r>
              <a:rPr lang="es-MX" sz="2400" dirty="0"/>
              <a:t>general</a:t>
            </a:r>
          </a:p>
          <a:p>
            <a:pPr lvl="0">
              <a:buFont typeface="Wingdings" panose="05000000000000000000" pitchFamily="2" charset="2"/>
              <a:buChar char="ü"/>
            </a:pPr>
            <a:r>
              <a:rPr lang="es-MX" sz="2400" dirty="0" smtClean="0"/>
              <a:t>Compost</a:t>
            </a:r>
            <a:endParaRPr lang="es-MX" sz="2400" dirty="0"/>
          </a:p>
          <a:p>
            <a:pPr lvl="0">
              <a:buFont typeface="Wingdings" panose="05000000000000000000" pitchFamily="2" charset="2"/>
              <a:buChar char="ü"/>
            </a:pPr>
            <a:r>
              <a:rPr lang="es-MX" sz="2400" dirty="0" smtClean="0"/>
              <a:t>Mitigación </a:t>
            </a:r>
            <a:r>
              <a:rPr lang="es-MX" sz="2400" dirty="0"/>
              <a:t>del cambio climático</a:t>
            </a:r>
            <a:endParaRPr lang="es-MX" sz="2400" dirty="0"/>
          </a:p>
        </p:txBody>
      </p:sp>
      <p:sp>
        <p:nvSpPr>
          <p:cNvPr id="4" name="Rectángulo 3"/>
          <p:cNvSpPr/>
          <p:nvPr/>
        </p:nvSpPr>
        <p:spPr>
          <a:xfrm>
            <a:off x="6003634" y="2967335"/>
            <a:ext cx="184731" cy="923330"/>
          </a:xfrm>
          <a:prstGeom prst="rect">
            <a:avLst/>
          </a:prstGeom>
          <a:noFill/>
        </p:spPr>
        <p:txBody>
          <a:bodyPr wrap="non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70399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237309" y="418011"/>
            <a:ext cx="8292737" cy="6074229"/>
          </a:xfrm>
        </p:spPr>
        <p:txBody>
          <a:bodyPr>
            <a:normAutofit fontScale="77500" lnSpcReduction="20000"/>
          </a:bodyPr>
          <a:lstStyle/>
          <a:p>
            <a:pPr marL="0" indent="0">
              <a:buNone/>
            </a:pPr>
            <a:r>
              <a:rPr lang="es-MX" sz="3100" b="1" i="1" dirty="0"/>
              <a:t>Dispositivos de control de contaminación</a:t>
            </a:r>
          </a:p>
          <a:p>
            <a:pPr>
              <a:buFont typeface="Wingdings" panose="05000000000000000000" pitchFamily="2" charset="2"/>
              <a:buChar char="v"/>
            </a:pPr>
            <a:r>
              <a:rPr lang="es-MX" dirty="0" smtClean="0"/>
              <a:t>Colectores </a:t>
            </a:r>
            <a:r>
              <a:rPr lang="es-MX" dirty="0"/>
              <a:t>de polvo:  Son colectores de polvo de plantas industriales o comerciales que separan polvo o partículas del aire o un gas.</a:t>
            </a:r>
          </a:p>
          <a:p>
            <a:pPr>
              <a:buFont typeface="Wingdings" panose="05000000000000000000" pitchFamily="2" charset="2"/>
              <a:buChar char="v"/>
            </a:pPr>
            <a:r>
              <a:rPr lang="es-MX" dirty="0" smtClean="0"/>
              <a:t>Separador </a:t>
            </a:r>
            <a:r>
              <a:rPr lang="es-MX" dirty="0"/>
              <a:t>ciclónico remueve partículas de un medio como aire o un flujo de líquido aprovechando la rotación y la gravedad.</a:t>
            </a:r>
          </a:p>
          <a:p>
            <a:pPr>
              <a:buFont typeface="Wingdings" panose="05000000000000000000" pitchFamily="2" charset="2"/>
              <a:buChar char="v"/>
            </a:pPr>
            <a:r>
              <a:rPr lang="es-MX" dirty="0" smtClean="0"/>
              <a:t>Depuradores</a:t>
            </a:r>
            <a:r>
              <a:rPr lang="es-MX" dirty="0"/>
              <a:t>: son dispositivos de que depuran la contaminación del aire removiendo partículas o gases </a:t>
            </a:r>
            <a:r>
              <a:rPr lang="es-MX" dirty="0" smtClean="0"/>
              <a:t>contaminantes.</a:t>
            </a:r>
          </a:p>
          <a:p>
            <a:pPr marL="0" indent="0">
              <a:buNone/>
            </a:pPr>
            <a:r>
              <a:rPr lang="es-MX" sz="3100" b="1" i="1" dirty="0" smtClean="0"/>
              <a:t>Control del agua</a:t>
            </a:r>
          </a:p>
          <a:p>
            <a:pPr>
              <a:buFont typeface="Wingdings" panose="05000000000000000000" pitchFamily="2" charset="2"/>
              <a:buChar char="v"/>
            </a:pPr>
            <a:r>
              <a:rPr lang="es-MX" dirty="0" smtClean="0"/>
              <a:t>Tratamiento de aguas residuales</a:t>
            </a:r>
          </a:p>
          <a:p>
            <a:pPr>
              <a:buFont typeface="Wingdings" panose="05000000000000000000" pitchFamily="2" charset="2"/>
              <a:buChar char="v"/>
            </a:pPr>
            <a:r>
              <a:rPr lang="es-MX" dirty="0" smtClean="0"/>
              <a:t>Sedimentación</a:t>
            </a:r>
            <a:r>
              <a:rPr lang="es-MX" dirty="0"/>
              <a:t>: es un proceso de tratamiento de aguas mediante la utilización del reposo y la </a:t>
            </a:r>
            <a:r>
              <a:rPr lang="es-MX" dirty="0" smtClean="0"/>
              <a:t>gravedad.</a:t>
            </a:r>
          </a:p>
          <a:p>
            <a:pPr>
              <a:buFont typeface="Wingdings" panose="05000000000000000000" pitchFamily="2" charset="2"/>
              <a:buChar char="v"/>
            </a:pPr>
            <a:r>
              <a:rPr lang="es-MX" dirty="0" smtClean="0"/>
              <a:t>Lagunas de aireado: son pozos artificiales en los que se promueve el aireado de las aguas para lograr así su oxidación, utilizan oxígeno y microorganismos.</a:t>
            </a:r>
          </a:p>
          <a:p>
            <a:pPr marL="0" indent="0">
              <a:buNone/>
            </a:pPr>
            <a:r>
              <a:rPr lang="es-MX" b="1" i="1" dirty="0" smtClean="0"/>
              <a:t>Control del suelo</a:t>
            </a:r>
          </a:p>
          <a:p>
            <a:pPr>
              <a:buFont typeface="Wingdings" panose="05000000000000000000" pitchFamily="2" charset="2"/>
              <a:buChar char="v"/>
            </a:pPr>
            <a:r>
              <a:rPr lang="es-ES" dirty="0" smtClean="0"/>
              <a:t>Fitorremediación: </a:t>
            </a:r>
            <a:r>
              <a:rPr lang="es-MX" dirty="0" smtClean="0"/>
              <a:t>Es </a:t>
            </a:r>
            <a:r>
              <a:rPr lang="es-MX" dirty="0"/>
              <a:t>la descontaminación de los suelos, la depuración de las aguas residuales o la limpieza del aire interior, usando vegetales, ya sean plantas vasculares, también se incluye a los hongos por extensión a los ecosistemas que contienen estas plantas.</a:t>
            </a:r>
            <a:endParaRPr lang="es-MX" dirty="0"/>
          </a:p>
        </p:txBody>
      </p:sp>
      <p:pic>
        <p:nvPicPr>
          <p:cNvPr id="5124" name="Picture 4" descr="La Coalición de Reciclaje de Indiana anuncia la iniciativa de la economía  circular - Magazine Reciclado"/>
          <p:cNvPicPr>
            <a:picLocks noChangeAspect="1" noChangeArrowheads="1"/>
          </p:cNvPicPr>
          <p:nvPr/>
        </p:nvPicPr>
        <p:blipFill rotWithShape="1">
          <a:blip r:embed="rId2">
            <a:extLst>
              <a:ext uri="{28A0092B-C50C-407E-A947-70E740481C1C}">
                <a14:useLocalDpi xmlns:a14="http://schemas.microsoft.com/office/drawing/2010/main" val="0"/>
              </a:ext>
            </a:extLst>
          </a:blip>
          <a:srcRect l="15876" r="16202"/>
          <a:stretch/>
        </p:blipFill>
        <p:spPr bwMode="auto">
          <a:xfrm>
            <a:off x="8530046" y="640081"/>
            <a:ext cx="3448594" cy="271707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didor de emisiones, un práctico aliado para la medición de emisiones |  Instrumentos Testo S.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740" r="20037"/>
          <a:stretch/>
        </p:blipFill>
        <p:spPr bwMode="auto">
          <a:xfrm>
            <a:off x="8490857" y="3742508"/>
            <a:ext cx="3487783" cy="256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99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TotalTime>
  <Words>670</Words>
  <Application>Microsoft Office PowerPoint</Application>
  <PresentationFormat>Panorámica</PresentationFormat>
  <Paragraphs>37</Paragraphs>
  <Slides>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Arial Narrow</vt:lpstr>
      <vt:lpstr>Calibri</vt:lpstr>
      <vt:lpstr>Calibri Light</vt:lpstr>
      <vt:lpstr>Wingdings</vt:lpstr>
      <vt:lpstr>Tema de Office</vt:lpstr>
      <vt:lpstr>EXPRESION ORAL Y ESCRITA</vt:lpstr>
      <vt:lpstr>Técnica de comunicación aplicada: El foro</vt:lpstr>
      <vt:lpstr>¿Qué es la contaminación? </vt:lpstr>
      <vt:lpstr>Agentes contaminantes </vt:lpstr>
      <vt:lpstr>Efectos o Consecuencias</vt:lpstr>
      <vt:lpstr>Presentación de PowerPoint</vt:lpstr>
      <vt:lpstr>Combate contra la contaminación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guillen.alfredo19@gmail.com</dc:creator>
  <cp:lastModifiedBy>guillen.alfredo19@gmail.com</cp:lastModifiedBy>
  <cp:revision>23</cp:revision>
  <dcterms:created xsi:type="dcterms:W3CDTF">2023-03-25T22:01:15Z</dcterms:created>
  <dcterms:modified xsi:type="dcterms:W3CDTF">2023-03-26T21:10:10Z</dcterms:modified>
</cp:coreProperties>
</file>